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1" r:id="rId2"/>
    <p:sldId id="318" r:id="rId3"/>
    <p:sldId id="382" r:id="rId4"/>
    <p:sldId id="383" r:id="rId5"/>
    <p:sldId id="384" r:id="rId6"/>
    <p:sldId id="388" r:id="rId7"/>
    <p:sldId id="385" r:id="rId8"/>
    <p:sldId id="419" r:id="rId9"/>
    <p:sldId id="387" r:id="rId10"/>
    <p:sldId id="386" r:id="rId11"/>
    <p:sldId id="389" r:id="rId12"/>
    <p:sldId id="394" r:id="rId13"/>
    <p:sldId id="395" r:id="rId14"/>
    <p:sldId id="392" r:id="rId15"/>
    <p:sldId id="393" r:id="rId16"/>
    <p:sldId id="391" r:id="rId17"/>
    <p:sldId id="420" r:id="rId18"/>
    <p:sldId id="410" r:id="rId19"/>
    <p:sldId id="396" r:id="rId20"/>
    <p:sldId id="397" r:id="rId21"/>
    <p:sldId id="400" r:id="rId22"/>
    <p:sldId id="401" r:id="rId23"/>
    <p:sldId id="402" r:id="rId24"/>
    <p:sldId id="421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399" r:id="rId33"/>
    <p:sldId id="411" r:id="rId34"/>
    <p:sldId id="412" r:id="rId35"/>
    <p:sldId id="413" r:id="rId36"/>
    <p:sldId id="423" r:id="rId37"/>
    <p:sldId id="414" r:id="rId38"/>
    <p:sldId id="422" r:id="rId39"/>
    <p:sldId id="381" r:id="rId4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581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2FB35-ED9D-4F77-90D6-25421753D7A4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4F4D1E-B9E3-46D7-8984-FDA6631A4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FC49-B8B7-4415-8C52-7F549E30AC46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6E1D-A8C4-49F6-A43B-D3BEB3F6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848-DF85-4B68-9C73-B894CB507E6F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A257-8D46-416E-9C54-31D8829E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4D52-455B-485D-BC24-DC33163039ED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96F6-5E1A-4422-9380-CC880FFA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F9A7-C001-4BBF-A758-F23D8B46092C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DDA1-7003-4BA7-A634-03E759271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F621-0FCD-4EC6-BE6F-96560D631E01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78BC-8B67-4D7E-ABCF-8F35E9E99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80FA-6F4E-49F7-9027-BD72B3AC6B45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EF93-96CF-4CB0-9712-26BFDA8A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0EED-6552-4696-9067-3DC44240E4BF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0E5E-3BB5-4D00-8394-414087F3E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256C-EB5C-4BE7-8A6F-1F87FC0B3808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183D-736F-47ED-B35E-B2DAA976B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93C9-A42C-4A0B-9F9E-2E05AD01375B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F421-300B-4CF2-8B9F-FA1F0E5F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CA80-BA9C-4AE5-B29B-0082726B0BCF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21F6-583F-4C14-869F-2CBAD769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D223-F6CC-4BF7-ACCF-7E06EE7DDC64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E19D-8602-4B17-994F-00C3E532D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AA03A7-8791-4585-B16F-4A4C316693B8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A7371-FFC9-46BF-BA3A-944305C3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730" y="519320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UBND QUẬN BÌNH THẠNH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6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663" y="1787626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HỖ TRỢ CHA MẸ CHUẨN BỊ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CHO </a:t>
            </a:r>
            <a:r>
              <a:rPr lang="en-US" sz="3600" b="1" dirty="0">
                <a:solidFill>
                  <a:srgbClr val="FF0000"/>
                </a:solidFill>
              </a:rPr>
              <a:t>TRẺ 5 TUỔI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SẴN </a:t>
            </a:r>
            <a:r>
              <a:rPr lang="en-US" sz="3600" b="1" dirty="0" smtClean="0">
                <a:solidFill>
                  <a:srgbClr val="FF0000"/>
                </a:solidFill>
              </a:rPr>
              <a:t>SÀNG </a:t>
            </a:r>
            <a:r>
              <a:rPr lang="en-US" sz="3600" b="1" dirty="0">
                <a:solidFill>
                  <a:srgbClr val="FF0000"/>
                </a:solidFill>
              </a:rPr>
              <a:t>VÀO LỚP MỘT</a:t>
            </a:r>
          </a:p>
        </p:txBody>
      </p:sp>
    </p:spTree>
    <p:extLst>
      <p:ext uri="{BB962C8B-B14F-4D97-AF65-F5344CB8AC3E}">
        <p14:creationId xmlns:p14="http://schemas.microsoft.com/office/powerpoint/2010/main" val="9628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333" y="304799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dung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chuẩn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trẻ</a:t>
            </a:r>
            <a:r>
              <a:rPr lang="en-US" sz="2400" b="1" dirty="0">
                <a:solidFill>
                  <a:srgbClr val="C00000"/>
                </a:solidFill>
              </a:rPr>
              <a:t> 5 </a:t>
            </a:r>
            <a:r>
              <a:rPr lang="en-US" sz="2400" b="1" dirty="0" err="1">
                <a:solidFill>
                  <a:srgbClr val="C00000"/>
                </a:solidFill>
              </a:rPr>
              <a:t>tuổi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sẵn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lớp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Một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377028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2.1 </a:t>
            </a:r>
            <a:r>
              <a:rPr lang="en-US" sz="2400" b="1" dirty="0" err="1" smtClean="0">
                <a:solidFill>
                  <a:srgbClr val="0033CC"/>
                </a:solidFill>
              </a:rPr>
              <a:t>Mục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tiêu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3790" y="2286000"/>
            <a:ext cx="729200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chặt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gắn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3791" y="4267200"/>
            <a:ext cx="729200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hụt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hẫng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ngỡ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4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6962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mầm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trì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9672" y="3505200"/>
            <a:ext cx="7696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tin,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5502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2.2 </a:t>
            </a:r>
            <a:r>
              <a:rPr lang="en-US" sz="2400" b="1" dirty="0" err="1" smtClean="0">
                <a:solidFill>
                  <a:srgbClr val="0033CC"/>
                </a:solidFill>
              </a:rPr>
              <a:t>Nội</a:t>
            </a:r>
            <a:r>
              <a:rPr lang="en-US" sz="2400" b="1" dirty="0" smtClean="0">
                <a:solidFill>
                  <a:srgbClr val="0033CC"/>
                </a:solidFill>
              </a:rPr>
              <a:t> dung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885" y="990600"/>
            <a:ext cx="8305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b="1" dirty="0">
                <a:solidFill>
                  <a:srgbClr val="58159B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698996"/>
            <a:ext cx="241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8159B"/>
                </a:solidFill>
              </a:rPr>
              <a:t>+ </a:t>
            </a:r>
            <a:r>
              <a:rPr lang="en-US" sz="2400" b="1" dirty="0" err="1" smtClean="0">
                <a:solidFill>
                  <a:srgbClr val="58159B"/>
                </a:solidFill>
              </a:rPr>
              <a:t>Trẻ</a:t>
            </a:r>
            <a:r>
              <a:rPr lang="en-US" sz="2400" b="1" dirty="0" smtClean="0">
                <a:solidFill>
                  <a:srgbClr val="58159B"/>
                </a:solidFill>
              </a:rPr>
              <a:t> </a:t>
            </a:r>
            <a:r>
              <a:rPr lang="en-US" sz="2400" b="1" dirty="0" err="1">
                <a:solidFill>
                  <a:srgbClr val="58159B"/>
                </a:solidFill>
              </a:rPr>
              <a:t>sẵn</a:t>
            </a:r>
            <a:r>
              <a:rPr lang="en-US" sz="2400" b="1" dirty="0">
                <a:solidFill>
                  <a:srgbClr val="58159B"/>
                </a:solidFill>
              </a:rPr>
              <a:t> </a:t>
            </a:r>
            <a:r>
              <a:rPr lang="en-US" sz="2400" b="1" dirty="0" err="1">
                <a:solidFill>
                  <a:srgbClr val="58159B"/>
                </a:solidFill>
              </a:rPr>
              <a:t>sàng</a:t>
            </a:r>
            <a:r>
              <a:rPr lang="en-US" sz="2400" b="1" dirty="0">
                <a:solidFill>
                  <a:srgbClr val="58159B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" y="2362200"/>
            <a:ext cx="80391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tin,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khoẻ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hứng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3867"/>
            <a:ext cx="789061" cy="78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2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78486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35431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2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599" y="533400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2.3 </a:t>
            </a:r>
            <a:r>
              <a:rPr lang="en-US" sz="2400" b="1" dirty="0" err="1" smtClean="0">
                <a:solidFill>
                  <a:srgbClr val="0033CC"/>
                </a:solidFill>
              </a:rPr>
              <a:t>Nhà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trường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sẵn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sàng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81764"/>
            <a:ext cx="789138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mầm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non,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737" y="4260783"/>
            <a:ext cx="78913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gũi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0480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2.4 </a:t>
            </a:r>
            <a:r>
              <a:rPr lang="en-US" sz="2400" b="1" dirty="0" err="1" smtClean="0">
                <a:solidFill>
                  <a:srgbClr val="0033CC"/>
                </a:solidFill>
              </a:rPr>
              <a:t>Gia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đình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sẵn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sàng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8001000" cy="5563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cha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khuyến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thói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chia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ngôn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5502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3. </a:t>
            </a:r>
            <a:r>
              <a:rPr lang="en-US" sz="2400" b="1" dirty="0" err="1" smtClean="0">
                <a:solidFill>
                  <a:srgbClr val="C00000"/>
                </a:solidFill>
              </a:rPr>
              <a:t>Vai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trò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cha </a:t>
            </a:r>
            <a:r>
              <a:rPr lang="en-US" sz="2400" b="1" dirty="0" err="1">
                <a:solidFill>
                  <a:srgbClr val="C00000"/>
                </a:solidFill>
              </a:rPr>
              <a:t>mẹ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chuẩn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trẻ</a:t>
            </a:r>
            <a:r>
              <a:rPr lang="en-US" sz="2400" b="1" dirty="0">
                <a:solidFill>
                  <a:srgbClr val="C00000"/>
                </a:solidFill>
              </a:rPr>
              <a:t> 5 </a:t>
            </a:r>
            <a:r>
              <a:rPr lang="en-US" sz="2400" b="1" dirty="0" err="1">
                <a:solidFill>
                  <a:srgbClr val="C00000"/>
                </a:solidFill>
              </a:rPr>
              <a:t>tuổi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sẵn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lớp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32560"/>
            <a:ext cx="79248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3.1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174" y="2743200"/>
            <a:ext cx="626825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450032"/>
            <a:ext cx="4191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hội</a:t>
            </a:r>
            <a:endParaRPr lang="en-US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667000"/>
            <a:ext cx="666268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78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338" y="914400"/>
            <a:ext cx="812973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3.2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536257"/>
            <a:ext cx="75963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Cha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thói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750178"/>
            <a:ext cx="7086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Cha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mầm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mầm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dõi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205213"/>
            <a:ext cx="7010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 Cha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bậc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6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533400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33CC"/>
                </a:solidFill>
              </a:rPr>
              <a:t>NỘI DUNG CHÍNH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1. </a:t>
            </a: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thiết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5 </a:t>
            </a:r>
            <a:r>
              <a:rPr lang="en-US" sz="2400" b="1" dirty="0" err="1"/>
              <a:t>tuổi</a:t>
            </a:r>
            <a:r>
              <a:rPr lang="en-US" sz="2400" b="1" dirty="0"/>
              <a:t> </a:t>
            </a:r>
            <a:r>
              <a:rPr lang="en-US" sz="2400" b="1" dirty="0" err="1"/>
              <a:t>sẵn</a:t>
            </a:r>
            <a:r>
              <a:rPr lang="en-US" sz="2400" b="1" dirty="0"/>
              <a:t> </a:t>
            </a:r>
            <a:r>
              <a:rPr lang="en-US" sz="2400" b="1" dirty="0" err="1"/>
              <a:t>sàng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2. </a:t>
            </a:r>
            <a:r>
              <a:rPr lang="en-US" sz="2400" b="1" dirty="0" err="1" smtClean="0"/>
              <a:t>Nội</a:t>
            </a:r>
            <a:r>
              <a:rPr lang="en-US" sz="2400" b="1" dirty="0" smtClean="0"/>
              <a:t> </a:t>
            </a:r>
            <a:r>
              <a:rPr lang="en-US" sz="2400" b="1" dirty="0"/>
              <a:t>dung </a:t>
            </a:r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5 </a:t>
            </a:r>
            <a:r>
              <a:rPr lang="en-US" sz="2400" b="1" dirty="0" err="1"/>
              <a:t>tuổi</a:t>
            </a:r>
            <a:r>
              <a:rPr lang="en-US" sz="2400" b="1" dirty="0"/>
              <a:t> </a:t>
            </a:r>
            <a:r>
              <a:rPr lang="en-US" sz="2400" b="1" dirty="0" err="1"/>
              <a:t>sẵn</a:t>
            </a:r>
            <a:r>
              <a:rPr lang="en-US" sz="2400" b="1" dirty="0"/>
              <a:t> </a:t>
            </a:r>
            <a:r>
              <a:rPr lang="en-US" sz="2400" b="1" dirty="0" err="1"/>
              <a:t>sàng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3. </a:t>
            </a:r>
            <a:r>
              <a:rPr lang="en-US" sz="2400" b="1" dirty="0" err="1" smtClean="0"/>
              <a:t>Vai</a:t>
            </a:r>
            <a:r>
              <a:rPr lang="en-US" sz="2400" b="1" dirty="0" smtClean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cha </a:t>
            </a:r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5 </a:t>
            </a:r>
            <a:r>
              <a:rPr lang="en-US" sz="2400" b="1" dirty="0" err="1"/>
              <a:t>tuổi</a:t>
            </a:r>
            <a:r>
              <a:rPr lang="en-US" sz="2400" b="1" dirty="0"/>
              <a:t> </a:t>
            </a:r>
            <a:r>
              <a:rPr lang="en-US" sz="2400" b="1" dirty="0" err="1"/>
              <a:t>sẵn</a:t>
            </a:r>
            <a:r>
              <a:rPr lang="en-US" sz="2400" b="1" dirty="0"/>
              <a:t> </a:t>
            </a:r>
            <a:r>
              <a:rPr lang="en-US" sz="2400" b="1" dirty="0" err="1"/>
              <a:t>sàng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4. </a:t>
            </a:r>
            <a:r>
              <a:rPr lang="en-US" sz="2400" b="1" dirty="0" err="1" smtClean="0"/>
              <a:t>Nội</a:t>
            </a:r>
            <a:r>
              <a:rPr lang="en-US" sz="2400" b="1" dirty="0" smtClean="0"/>
              <a:t> </a:t>
            </a:r>
            <a:r>
              <a:rPr lang="en-US" sz="2400" b="1" dirty="0"/>
              <a:t>dung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hỗ</a:t>
            </a:r>
            <a:r>
              <a:rPr lang="en-US" sz="2400" b="1" dirty="0"/>
              <a:t> </a:t>
            </a:r>
            <a:r>
              <a:rPr lang="en-US" sz="2400" b="1" dirty="0" err="1"/>
              <a:t>trợ</a:t>
            </a:r>
            <a:r>
              <a:rPr lang="en-US" sz="2400" b="1" dirty="0"/>
              <a:t> cha </a:t>
            </a:r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5 </a:t>
            </a:r>
            <a:r>
              <a:rPr lang="en-US" sz="2400" b="1" dirty="0" err="1"/>
              <a:t>tuổi</a:t>
            </a:r>
            <a:r>
              <a:rPr lang="en-US" sz="2400" b="1" dirty="0"/>
              <a:t> </a:t>
            </a:r>
            <a:r>
              <a:rPr lang="en-US" sz="2400" b="1" dirty="0" err="1"/>
              <a:t>sẵn</a:t>
            </a:r>
            <a:r>
              <a:rPr lang="en-US" sz="2400" b="1" dirty="0"/>
              <a:t> </a:t>
            </a:r>
            <a:r>
              <a:rPr lang="en-US" sz="2400" b="1" dirty="0" err="1"/>
              <a:t>sàng</a:t>
            </a:r>
            <a:r>
              <a:rPr lang="en-US" sz="2400" b="1" dirty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lớp</a:t>
            </a:r>
            <a:r>
              <a:rPr lang="en-US" sz="2400" b="1" dirty="0" smtClean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9647" y="1066800"/>
            <a:ext cx="7620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dung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23622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4.1.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2954153" cy="221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66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779687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mối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tọa</a:t>
            </a:r>
            <a:r>
              <a:rPr lang="en-US" sz="2400" dirty="0"/>
              <a:t> </a:t>
            </a:r>
            <a:r>
              <a:rPr lang="en-US" sz="2400" dirty="0" err="1"/>
              <a:t>đàm</a:t>
            </a:r>
            <a:r>
              <a:rPr lang="en-US" sz="2400" dirty="0"/>
              <a:t>, </a:t>
            </a:r>
            <a:r>
              <a:rPr lang="en-US" sz="2400" dirty="0" err="1"/>
              <a:t>họp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 smtClean="0"/>
              <a:t>huynh</a:t>
            </a:r>
            <a:r>
              <a:rPr lang="en-US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Hỗ</a:t>
            </a:r>
            <a:r>
              <a:rPr lang="en-US" sz="2400" dirty="0" smtClean="0"/>
              <a:t> </a:t>
            </a:r>
            <a:r>
              <a:rPr lang="en-US" sz="2400" dirty="0" err="1"/>
              <a:t>trợ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5 </a:t>
            </a:r>
            <a:r>
              <a:rPr lang="en-US" sz="2400" dirty="0" err="1" smtClean="0"/>
              <a:t>tuổi</a:t>
            </a:r>
            <a:r>
              <a:rPr lang="en-US" sz="2400" dirty="0" smtClean="0"/>
              <a:t>;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ban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Hỗ</a:t>
            </a:r>
            <a:r>
              <a:rPr lang="en-US" sz="2400" dirty="0" smtClean="0"/>
              <a:t> </a:t>
            </a:r>
            <a:r>
              <a:rPr lang="en-US" sz="2400" dirty="0" err="1"/>
              <a:t>trợ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lẫn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;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smtClean="0"/>
              <a:t>5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 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smtClean="0"/>
              <a:t>tin; 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</a:rPr>
              <a:t>4.2 </a:t>
            </a:r>
            <a:r>
              <a:rPr lang="en-US" sz="2400" b="1" dirty="0" smtClean="0">
                <a:solidFill>
                  <a:srgbClr val="0033CC"/>
                </a:solidFill>
              </a:rPr>
              <a:t>Cha </a:t>
            </a:r>
            <a:r>
              <a:rPr lang="en-US" sz="2400" b="1" dirty="0" err="1">
                <a:solidFill>
                  <a:srgbClr val="0033CC"/>
                </a:solidFill>
              </a:rPr>
              <a:t>mẹ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thực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hiện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các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hoạt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động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chuẩn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bị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cho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trẻ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tại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gia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đình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884" y="1828800"/>
            <a:ext cx="7936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00B050"/>
                </a:solidFill>
              </a:rPr>
              <a:t>+ </a:t>
            </a:r>
            <a:r>
              <a:rPr lang="en-US" sz="2400" i="1" dirty="0" err="1" smtClean="0">
                <a:solidFill>
                  <a:srgbClr val="00B050"/>
                </a:solidFill>
              </a:rPr>
              <a:t>Các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hoạt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động</a:t>
            </a:r>
            <a:r>
              <a:rPr lang="en-US" sz="2400" i="1" dirty="0">
                <a:solidFill>
                  <a:srgbClr val="00B050"/>
                </a:solidFill>
              </a:rPr>
              <a:t> cha </a:t>
            </a:r>
            <a:r>
              <a:rPr lang="en-US" sz="2400" i="1" dirty="0" err="1">
                <a:solidFill>
                  <a:srgbClr val="00B050"/>
                </a:solidFill>
              </a:rPr>
              <a:t>mẹ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chuẩn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bị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cho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trẻ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làm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quen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với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môi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trường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mới</a:t>
            </a:r>
            <a:r>
              <a:rPr lang="en-US" sz="2400" i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1" y="3048000"/>
            <a:ext cx="754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dirty="0" smtClean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bầu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háo</a:t>
            </a:r>
            <a:r>
              <a:rPr lang="en-US" sz="2400" dirty="0"/>
              <a:t> </a:t>
            </a:r>
            <a:r>
              <a:rPr lang="en-US" sz="2400" dirty="0" err="1"/>
              <a:t>hức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,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/>
              <a:t>con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sắm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804" y="11430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smtClean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con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cha </a:t>
            </a:r>
            <a:r>
              <a:rPr lang="en-US" sz="2400" dirty="0" err="1" smtClean="0"/>
              <a:t>mẹ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86200" y="28194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0"/>
          <a:stretch/>
        </p:blipFill>
        <p:spPr>
          <a:xfrm>
            <a:off x="761999" y="2596213"/>
            <a:ext cx="2943305" cy="164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04" y="838200"/>
            <a:ext cx="2304992" cy="127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0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036" y="51816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00B050"/>
                </a:solidFill>
              </a:rPr>
              <a:t>+ </a:t>
            </a:r>
            <a:r>
              <a:rPr lang="en-US" sz="2400" i="1" dirty="0" err="1" smtClean="0">
                <a:solidFill>
                  <a:srgbClr val="00B050"/>
                </a:solidFill>
              </a:rPr>
              <a:t>Các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hoạt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động</a:t>
            </a:r>
            <a:r>
              <a:rPr lang="en-US" sz="2400" i="1" dirty="0">
                <a:solidFill>
                  <a:srgbClr val="00B050"/>
                </a:solidFill>
              </a:rPr>
              <a:t> cha </a:t>
            </a:r>
            <a:r>
              <a:rPr lang="en-US" sz="2400" i="1" dirty="0" err="1">
                <a:solidFill>
                  <a:srgbClr val="00B050"/>
                </a:solidFill>
              </a:rPr>
              <a:t>mẹ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chuẩn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bị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cho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trẻ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trở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thành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một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học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sinh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độc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lập</a:t>
            </a:r>
            <a:r>
              <a:rPr lang="en-US" sz="2400" i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036" y="193072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 smtClean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ở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smtClean="0"/>
              <a:t>con;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endParaRPr lang="en-US" sz="2400" dirty="0"/>
          </a:p>
          <a:p>
            <a:pPr algn="just">
              <a:spcBef>
                <a:spcPts val="1200"/>
              </a:spcBef>
            </a:pPr>
            <a:endParaRPr lang="en-US" sz="2400" dirty="0" smtClean="0"/>
          </a:p>
          <a:p>
            <a:pPr algn="just"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93181" y="3352800"/>
            <a:ext cx="5167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 smtClean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khuyến</a:t>
            </a:r>
            <a:r>
              <a:rPr lang="en-US" sz="2400" dirty="0"/>
              <a:t> </a:t>
            </a:r>
            <a:r>
              <a:rPr lang="en-US" sz="2400" dirty="0" err="1"/>
              <a:t>khích</a:t>
            </a:r>
            <a:r>
              <a:rPr lang="en-US" sz="2400" dirty="0"/>
              <a:t> con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,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,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 smtClean="0"/>
              <a:t>...;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4" y="322972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01644"/>
            <a:ext cx="1329890" cy="145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924033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- </a:t>
            </a:r>
            <a:r>
              <a:rPr lang="en-US" sz="2400" dirty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,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12971" y="3752248"/>
            <a:ext cx="5421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-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599"/>
            <a:ext cx="1342044" cy="127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7"/>
          <a:stretch/>
        </p:blipFill>
        <p:spPr>
          <a:xfrm>
            <a:off x="6705600" y="2209800"/>
            <a:ext cx="2018160" cy="121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85800" y="2324711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- </a:t>
            </a:r>
            <a:r>
              <a:rPr lang="en-US" sz="2400" dirty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con,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 smtClean="0"/>
              <a:t>sách</a:t>
            </a:r>
            <a:r>
              <a:rPr lang="en-US" sz="2400" dirty="0" smtClean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5" y="3725378"/>
            <a:ext cx="21717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 smtClean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;</a:t>
            </a:r>
            <a:endParaRPr lang="en-US" sz="2400" dirty="0"/>
          </a:p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con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, </a:t>
            </a:r>
            <a:r>
              <a:rPr lang="en-US" sz="2400" dirty="0" err="1"/>
              <a:t>khuyến</a:t>
            </a:r>
            <a:r>
              <a:rPr lang="en-US" sz="2400" dirty="0"/>
              <a:t> </a:t>
            </a:r>
            <a:r>
              <a:rPr lang="en-US" sz="2400" dirty="0" err="1" smtClean="0"/>
              <a:t>khích</a:t>
            </a:r>
            <a:r>
              <a:rPr lang="en-US" sz="2400" dirty="0" smtClean="0"/>
              <a:t>,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;</a:t>
            </a:r>
          </a:p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/>
        </p:blipFill>
        <p:spPr>
          <a:xfrm>
            <a:off x="1524000" y="3810000"/>
            <a:ext cx="2971800" cy="214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</a:rPr>
              <a:t>4.3 </a:t>
            </a:r>
            <a:r>
              <a:rPr lang="en-US" sz="2400" b="1" dirty="0" err="1" smtClean="0">
                <a:solidFill>
                  <a:srgbClr val="0033CC"/>
                </a:solidFill>
              </a:rPr>
              <a:t>Hướng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dẫn</a:t>
            </a:r>
            <a:r>
              <a:rPr lang="en-US" sz="2400" b="1" dirty="0">
                <a:solidFill>
                  <a:srgbClr val="0033CC"/>
                </a:solidFill>
              </a:rPr>
              <a:t> cha </a:t>
            </a:r>
            <a:r>
              <a:rPr lang="en-US" sz="2400" b="1" dirty="0" err="1">
                <a:solidFill>
                  <a:srgbClr val="0033CC"/>
                </a:solidFill>
              </a:rPr>
              <a:t>mẹ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phối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hợp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với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giáo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viên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trong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việc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chuẩn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bị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cho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trẻ</a:t>
            </a:r>
            <a:r>
              <a:rPr lang="en-US" sz="2400" b="1" dirty="0">
                <a:solidFill>
                  <a:srgbClr val="0033CC"/>
                </a:solidFill>
              </a:rPr>
              <a:t> 5 </a:t>
            </a:r>
            <a:r>
              <a:rPr lang="en-US" sz="2400" b="1" dirty="0" err="1">
                <a:solidFill>
                  <a:srgbClr val="0033CC"/>
                </a:solidFill>
              </a:rPr>
              <a:t>tuổi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sẵn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sàng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vào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lớp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Một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3716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Tầm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quan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trọng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của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việc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phối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hợp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giữa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giáo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viên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trong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chuẩn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bị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cho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trẻ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lớp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Một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2438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 non,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7700" y="3962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1200"/>
              </a:spcBef>
              <a:buFontTx/>
              <a:buChar char="-"/>
            </a:pP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			-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mối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gũi</a:t>
            </a:r>
            <a:r>
              <a:rPr lang="en-US" sz="2400" dirty="0"/>
              <a:t>,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bè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7"/>
          <a:stretch/>
        </p:blipFill>
        <p:spPr>
          <a:xfrm>
            <a:off x="685800" y="957664"/>
            <a:ext cx="2661211" cy="176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371584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Lý</a:t>
            </a:r>
            <a:r>
              <a:rPr lang="en-US" sz="2400" b="1" dirty="0" smtClean="0">
                <a:solidFill>
                  <a:srgbClr val="C00000"/>
                </a:solidFill>
              </a:rPr>
              <a:t> do </a:t>
            </a: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việc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chuẩn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trẻ</a:t>
            </a:r>
            <a:r>
              <a:rPr lang="en-US" sz="2400" b="1" dirty="0">
                <a:solidFill>
                  <a:srgbClr val="C00000"/>
                </a:solidFill>
              </a:rPr>
              <a:t> 5 </a:t>
            </a:r>
            <a:r>
              <a:rPr lang="en-US" sz="2400" b="1" dirty="0" err="1">
                <a:solidFill>
                  <a:srgbClr val="C00000"/>
                </a:solidFill>
              </a:rPr>
              <a:t>tuổi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sẵn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lớp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150" y="1547973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Mầm</a:t>
            </a:r>
            <a:r>
              <a:rPr lang="en-US" sz="2400" dirty="0" smtClean="0"/>
              <a:t> non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sang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. </a:t>
            </a:r>
            <a:r>
              <a:rPr lang="en-US" sz="2400" dirty="0" err="1" smtClean="0"/>
              <a:t>Tuy</a:t>
            </a:r>
            <a:r>
              <a:rPr lang="en-US" sz="2400" dirty="0" smtClean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,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nghi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0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Nội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dung </a:t>
            </a:r>
            <a:r>
              <a:rPr lang="en-US" sz="2400" dirty="0" err="1">
                <a:solidFill>
                  <a:srgbClr val="00B050"/>
                </a:solidFill>
              </a:rPr>
              <a:t>phối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hợp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giữa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giáo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viên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chuẩn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bị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cho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trẻ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lớp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Một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916" y="18288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hằng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...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,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giấc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hằng</a:t>
            </a:r>
            <a:r>
              <a:rPr lang="en-US" sz="2400" dirty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smtClean="0"/>
              <a:t>ở</a:t>
            </a:r>
          </a:p>
          <a:p>
            <a:pPr indent="17780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/>
              <a:t>mầm</a:t>
            </a:r>
            <a:r>
              <a:rPr lang="en-US" sz="2400" dirty="0"/>
              <a:t> non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endParaRPr lang="en-US" sz="2400" dirty="0" smtClean="0"/>
          </a:p>
          <a:p>
            <a:pPr marL="17780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 smtClean="0"/>
              <a:t>ngủ</a:t>
            </a:r>
            <a:r>
              <a:rPr lang="en-US" sz="2400" dirty="0" smtClean="0"/>
              <a:t>;</a:t>
            </a:r>
            <a:endParaRPr lang="en-US" sz="2400" dirty="0"/>
          </a:p>
          <a:p>
            <a:pPr marL="182563" indent="-182563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con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,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,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giày</a:t>
            </a:r>
            <a:r>
              <a:rPr lang="en-US" sz="2400" dirty="0"/>
              <a:t> </a:t>
            </a:r>
            <a:r>
              <a:rPr lang="en-US" sz="2400" dirty="0" err="1"/>
              <a:t>dép</a:t>
            </a:r>
            <a:r>
              <a:rPr lang="en-US" sz="2400" dirty="0"/>
              <a:t>,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,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1944887" cy="14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5933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/>
              <a:t>dẫn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5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dọn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: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, </a:t>
            </a:r>
            <a:r>
              <a:rPr lang="en-US" sz="2400" dirty="0" err="1"/>
              <a:t>tưới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,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dọn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0" y="205740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Phối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hợp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tham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hỗ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trợ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trẻ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trong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các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hoạt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động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học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tập</a:t>
            </a:r>
            <a:r>
              <a:rPr lang="en-US" sz="2400" dirty="0">
                <a:solidFill>
                  <a:srgbClr val="00B050"/>
                </a:solidFill>
              </a:rPr>
              <a:t> ở </a:t>
            </a:r>
            <a:r>
              <a:rPr lang="en-US" sz="2400" dirty="0" err="1">
                <a:solidFill>
                  <a:srgbClr val="00B050"/>
                </a:solidFill>
              </a:rPr>
              <a:t>trường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" y="293499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 smtClean="0"/>
              <a:t>cực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con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,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,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; </a:t>
            </a:r>
            <a:r>
              <a:rPr lang="en-US" sz="2400" dirty="0" err="1"/>
              <a:t>sưu</a:t>
            </a:r>
            <a:r>
              <a:rPr lang="en-US" sz="2400" dirty="0"/>
              <a:t> </a:t>
            </a:r>
            <a:r>
              <a:rPr lang="en-US" sz="2400" dirty="0" err="1"/>
              <a:t>tầm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, </a:t>
            </a:r>
            <a:r>
              <a:rPr lang="en-US" sz="2400" dirty="0" err="1" smtClean="0"/>
              <a:t>sách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/>
              <a:t>;</a:t>
            </a:r>
          </a:p>
          <a:p>
            <a:pPr marL="182563" indent="-182563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190" y="18288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ưu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,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nỗ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smtClean="0"/>
              <a:t>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/>
              <a:t>trẻ</a:t>
            </a:r>
            <a:r>
              <a:rPr lang="en-US" sz="2400" dirty="0"/>
              <a:t> 5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 non,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tảng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/>
              <a:t>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8" y="284898"/>
            <a:ext cx="26670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8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685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dẫn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đọc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sách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cùng</a:t>
            </a:r>
            <a:r>
              <a:rPr lang="en-US" sz="2400" dirty="0">
                <a:solidFill>
                  <a:srgbClr val="00B050"/>
                </a:solidFill>
              </a:rPr>
              <a:t> con, </a:t>
            </a:r>
            <a:r>
              <a:rPr lang="en-US" sz="2400" dirty="0" err="1">
                <a:solidFill>
                  <a:srgbClr val="00B050"/>
                </a:solidFill>
              </a:rPr>
              <a:t>rèn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luyện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năng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làm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việc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với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sách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đồ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dùng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học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tập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0899" y="2124655"/>
            <a:ext cx="6172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Khuyến</a:t>
            </a:r>
            <a:r>
              <a:rPr lang="en-US" sz="2400" dirty="0" smtClean="0"/>
              <a:t> </a:t>
            </a:r>
            <a:r>
              <a:rPr lang="en-US" sz="2400" dirty="0" err="1"/>
              <a:t>khích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;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/>
              <a:t>dẫn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,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2" y="1447800"/>
            <a:ext cx="2581828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2095500" cy="13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9" y="1421780"/>
            <a:ext cx="2581828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7" y="3860180"/>
            <a:ext cx="2095500" cy="13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8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22" y="533399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dẫn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giúp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trẻ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tham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các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hoạt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động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nhóm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thể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hiện</a:t>
            </a:r>
            <a:r>
              <a:rPr lang="en-US" sz="2400" dirty="0">
                <a:solidFill>
                  <a:srgbClr val="00B050"/>
                </a:solidFill>
              </a:rPr>
              <a:t> ý </a:t>
            </a:r>
            <a:r>
              <a:rPr lang="en-US" sz="2400" dirty="0" err="1">
                <a:solidFill>
                  <a:srgbClr val="00B050"/>
                </a:solidFill>
              </a:rPr>
              <a:t>kiến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cá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nhân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tự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bảo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bản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thân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59486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Khuyến</a:t>
            </a:r>
            <a:r>
              <a:rPr lang="en-US" sz="2400" dirty="0"/>
              <a:t> </a:t>
            </a:r>
            <a:r>
              <a:rPr lang="en-US" sz="2400" dirty="0" err="1"/>
              <a:t>khích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con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 non </a:t>
            </a:r>
            <a:r>
              <a:rPr lang="en-US" sz="2400" dirty="0" err="1"/>
              <a:t>như</a:t>
            </a:r>
            <a:r>
              <a:rPr lang="en-US" sz="2400" dirty="0"/>
              <a:t>, </a:t>
            </a:r>
            <a:r>
              <a:rPr lang="en-US" sz="2400" dirty="0" err="1"/>
              <a:t>dã</a:t>
            </a:r>
            <a:r>
              <a:rPr lang="en-US" sz="2400" dirty="0"/>
              <a:t> </a:t>
            </a:r>
            <a:r>
              <a:rPr lang="en-US" sz="2400" dirty="0" err="1"/>
              <a:t>ngoại</a:t>
            </a:r>
            <a:r>
              <a:rPr lang="en-US" sz="2400" dirty="0"/>
              <a:t>,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 smtClean="0"/>
              <a:t>thể</a:t>
            </a:r>
            <a:r>
              <a:rPr lang="en-US" sz="2400" dirty="0"/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35814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dirty="0"/>
              <a:t>Cha </a:t>
            </a:r>
            <a:r>
              <a:rPr lang="en-US" sz="2400" dirty="0" err="1" smtClean="0"/>
              <a:t>mẹ</a:t>
            </a:r>
            <a:r>
              <a:rPr lang="en-US" sz="2400" dirty="0" smtClean="0"/>
              <a:t> </a:t>
            </a:r>
            <a:r>
              <a:rPr lang="en-US" sz="2400" dirty="0" err="1" smtClean="0"/>
              <a:t>dạy</a:t>
            </a:r>
            <a:r>
              <a:rPr lang="en-US" sz="2400" dirty="0" smtClean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tránh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nguy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;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vi </a:t>
            </a:r>
            <a:r>
              <a:rPr lang="en-US" sz="2400" dirty="0" err="1"/>
              <a:t>xâm</a:t>
            </a:r>
            <a:r>
              <a:rPr lang="en-US" sz="2400" dirty="0"/>
              <a:t> </a:t>
            </a:r>
            <a:r>
              <a:rPr lang="en-US" sz="2400" dirty="0" err="1"/>
              <a:t>hại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2489" r="7561" b="10682"/>
          <a:stretch/>
        </p:blipFill>
        <p:spPr>
          <a:xfrm>
            <a:off x="5867400" y="1643782"/>
            <a:ext cx="2610678" cy="167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2" y="3810000"/>
            <a:ext cx="2434748" cy="136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8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22" y="533399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dẫn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giúp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trẻ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tham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gia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các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hoạt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động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nhóm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thể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hiện</a:t>
            </a:r>
            <a:r>
              <a:rPr lang="en-US" sz="2400" dirty="0">
                <a:solidFill>
                  <a:srgbClr val="00B050"/>
                </a:solidFill>
              </a:rPr>
              <a:t> ý </a:t>
            </a:r>
            <a:r>
              <a:rPr lang="en-US" sz="2400" dirty="0" err="1">
                <a:solidFill>
                  <a:srgbClr val="00B050"/>
                </a:solidFill>
              </a:rPr>
              <a:t>kiến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cá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nhân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và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tự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bảo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bản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thân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189199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tòa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55" b="22558"/>
          <a:stretch/>
        </p:blipFill>
        <p:spPr>
          <a:xfrm>
            <a:off x="2475571" y="3446782"/>
            <a:ext cx="3559606" cy="201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1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700" y="381000"/>
            <a:ext cx="7505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dẫn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tạo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bầu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không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khí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háo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hức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tới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trường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tiểu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học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093" y="1524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- </a:t>
            </a:r>
            <a:r>
              <a:rPr lang="en-US" sz="2400" dirty="0"/>
              <a:t>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con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thoải</a:t>
            </a:r>
            <a:r>
              <a:rPr lang="en-US" sz="2400" dirty="0"/>
              <a:t> </a:t>
            </a:r>
            <a:r>
              <a:rPr lang="en-US" sz="2400" dirty="0" err="1" smtClean="0"/>
              <a:t>mái</a:t>
            </a:r>
            <a:r>
              <a:rPr lang="en-US" sz="2400" dirty="0" smtClean="0"/>
              <a:t> </a:t>
            </a:r>
            <a:r>
              <a:rPr lang="en-US" sz="2400" dirty="0" err="1" smtClean="0"/>
              <a:t>nhớ</a:t>
            </a:r>
            <a:r>
              <a:rPr lang="en-US" sz="2400" dirty="0" smtClean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con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/>
              <a:t>bầu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cùng</a:t>
            </a:r>
            <a:r>
              <a:rPr lang="en-US" sz="2400" dirty="0"/>
              <a:t> con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sắm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;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69" y="3962400"/>
            <a:ext cx="2971800" cy="198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8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701" y="381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+ </a:t>
            </a:r>
            <a:r>
              <a:rPr lang="en-US" sz="2400" dirty="0" err="1" smtClean="0">
                <a:solidFill>
                  <a:srgbClr val="00B050"/>
                </a:solidFill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dẫn</a:t>
            </a:r>
            <a:r>
              <a:rPr lang="en-US" sz="2400" dirty="0">
                <a:solidFill>
                  <a:srgbClr val="00B050"/>
                </a:solidFill>
              </a:rPr>
              <a:t> cha </a:t>
            </a:r>
            <a:r>
              <a:rPr lang="en-US" sz="2400" dirty="0" err="1">
                <a:solidFill>
                  <a:srgbClr val="00B050"/>
                </a:solidFill>
              </a:rPr>
              <a:t>mẹ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tạo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bầu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không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khí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háo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hức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tới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trường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tiểu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học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0649" y="159090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- </a:t>
            </a:r>
            <a:r>
              <a:rPr lang="en-US" sz="2400" dirty="0"/>
              <a:t>Cha </a:t>
            </a:r>
            <a:r>
              <a:rPr lang="en-US" sz="2400" dirty="0" err="1" smtClean="0"/>
              <a:t>mẹ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danh</a:t>
            </a:r>
            <a:r>
              <a:rPr lang="en-US" sz="2400" dirty="0" smtClean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1.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69" y="3505200"/>
            <a:ext cx="3477580" cy="175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4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83228A-E321-4CD7-8E48-C4B6E305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685800"/>
            <a:ext cx="70104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rân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trọng</a:t>
            </a:r>
            <a:r>
              <a:rPr lang="en-US" sz="4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cám</a:t>
            </a:r>
            <a:r>
              <a:rPr lang="en-US" sz="4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ơ</a:t>
            </a:r>
            <a:r>
              <a:rPr lang="en-US" sz="4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n!</a:t>
            </a:r>
          </a:p>
        </p:txBody>
      </p:sp>
    </p:spTree>
    <p:extLst>
      <p:ext uri="{BB962C8B-B14F-4D97-AF65-F5344CB8AC3E}">
        <p14:creationId xmlns:p14="http://schemas.microsoft.com/office/powerpoint/2010/main" val="564308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954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	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 non,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.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khá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do,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 smtClean="0"/>
              <a:t>phú</a:t>
            </a:r>
            <a:r>
              <a:rPr lang="en-US" sz="2400" dirty="0" smtClean="0"/>
              <a:t>,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1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436" y="9144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/>
              <a:t>khi</a:t>
            </a:r>
            <a:r>
              <a:rPr lang="en-US" sz="2400" dirty="0"/>
              <a:t> 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tắc</a:t>
            </a:r>
            <a:r>
              <a:rPr lang="en-US" sz="2400" dirty="0"/>
              <a:t>,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buộc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03097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Mối</a:t>
            </a:r>
            <a:r>
              <a:rPr lang="en-US" sz="2400" dirty="0" smtClean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chu</a:t>
            </a:r>
            <a:r>
              <a:rPr lang="en-US" sz="2400" dirty="0"/>
              <a:t> </a:t>
            </a:r>
            <a:r>
              <a:rPr lang="en-US" sz="2400" dirty="0" err="1"/>
              <a:t>đáo</a:t>
            </a:r>
            <a:r>
              <a:rPr lang="en-US" sz="2400" dirty="0"/>
              <a:t>,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mỉ</a:t>
            </a:r>
            <a:r>
              <a:rPr lang="en-US" sz="2400" dirty="0"/>
              <a:t>,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gũi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thầy</a:t>
            </a:r>
            <a:r>
              <a:rPr lang="en-US" sz="2400" dirty="0"/>
              <a:t> -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;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err="1" smtClean="0"/>
              <a:t>Mối</a:t>
            </a:r>
            <a:r>
              <a:rPr lang="en-US" sz="2400" dirty="0" smtClean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bè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5 </a:t>
            </a:r>
            <a:r>
              <a:rPr lang="en-US" sz="2400" dirty="0" err="1"/>
              <a:t>tuổi</a:t>
            </a:r>
            <a:r>
              <a:rPr lang="en-US" sz="2400" dirty="0"/>
              <a:t> 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 non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chị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998" y="20574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/>
              <a:t>ở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giáo</a:t>
            </a:r>
            <a:r>
              <a:rPr lang="en-US" sz="2400" dirty="0" smtClean="0"/>
              <a:t>,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,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con.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,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huynh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,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...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3716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ở </a:t>
            </a:r>
            <a:r>
              <a:rPr lang="en-US" sz="2400" dirty="0" err="1"/>
              <a:t>trên</a:t>
            </a:r>
            <a:r>
              <a:rPr lang="en-US" sz="2400" dirty="0"/>
              <a:t>,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dễ</a:t>
            </a:r>
            <a:r>
              <a:rPr lang="en-US" sz="2400" dirty="0" smtClean="0"/>
              <a:t> </a:t>
            </a:r>
            <a:r>
              <a:rPr lang="en-US" sz="2400" dirty="0" err="1"/>
              <a:t>dàng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nghi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,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tuệ</a:t>
            </a:r>
            <a:r>
              <a:rPr lang="en-US" sz="2400" dirty="0"/>
              <a:t>, </a:t>
            </a:r>
            <a:r>
              <a:rPr lang="en-US" sz="2400" dirty="0" err="1"/>
              <a:t>ngôn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–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3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6200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qua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vi </a:t>
            </a:r>
            <a:r>
              <a:rPr lang="en-US" sz="2400" dirty="0" err="1">
                <a:solidFill>
                  <a:srgbClr val="FF0000"/>
                </a:solidFill>
              </a:rPr>
              <a:t>như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981200"/>
            <a:ext cx="79248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mỏi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hay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4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2182</Words>
  <Application>Microsoft Office PowerPoint</Application>
  <PresentationFormat>On-screen Show (4:3)</PresentationFormat>
  <Paragraphs>104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Updatesofts Forums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TÓM TẮT KẾT QUẢ XÁC MINH SỐ LIỆU GIÁO DỤC MẦM NON NĂM HỌC 2015-2016 Ở 10 TỈNH Viện Khoa học Giáo dục Việt Nam                Hà Nội, ngày 19  tháng 12 năm 2016</dc:title>
  <dc:creator>Tram</dc:creator>
  <cp:lastModifiedBy>Bon</cp:lastModifiedBy>
  <cp:revision>216</cp:revision>
  <dcterms:created xsi:type="dcterms:W3CDTF">2016-12-14T06:32:35Z</dcterms:created>
  <dcterms:modified xsi:type="dcterms:W3CDTF">2021-05-05T09:17:51Z</dcterms:modified>
</cp:coreProperties>
</file>